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F744-32F1-491A-9C19-18D25E58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0D76B-8B6D-490C-A0E0-3A2090CE3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B84EBF-CEBE-4608-97E8-045B6A3B5283}"/>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5" name="Footer Placeholder 4">
            <a:extLst>
              <a:ext uri="{FF2B5EF4-FFF2-40B4-BE49-F238E27FC236}">
                <a16:creationId xmlns:a16="http://schemas.microsoft.com/office/drawing/2014/main" id="{4AB1A423-67DB-4F8C-B6D2-796CAD3B5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76291-7C82-497B-ADB4-193D55D328F1}"/>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12950466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0F9B-B7EF-4A4A-837D-0237143F0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37CA9F-4C08-4B72-BC66-EA383EEFE6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B399A-E743-4B32-8253-200E3667BF97}"/>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5" name="Footer Placeholder 4">
            <a:extLst>
              <a:ext uri="{FF2B5EF4-FFF2-40B4-BE49-F238E27FC236}">
                <a16:creationId xmlns:a16="http://schemas.microsoft.com/office/drawing/2014/main" id="{8F8E6552-A35C-431A-9779-D31BAB03A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94D1F-65E7-4C44-A39B-220F0D736EA0}"/>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7729226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C7C52E-E44D-4D71-913A-10BEC8F54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02FACF-F06D-4838-9928-F462125595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2680E-91BF-4FEB-A0C3-437B5D030D11}"/>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5" name="Footer Placeholder 4">
            <a:extLst>
              <a:ext uri="{FF2B5EF4-FFF2-40B4-BE49-F238E27FC236}">
                <a16:creationId xmlns:a16="http://schemas.microsoft.com/office/drawing/2014/main" id="{40C41153-3926-40DA-8611-909E3E802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25245-B346-49E3-8A1B-1F0B48E0224F}"/>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28940559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204-E2BD-4DA6-A5F7-75DF2F45C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F5F2-B029-444E-B79C-D7379482E0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91CD8-3EB9-414F-A8B3-1CAF2E4CA048}"/>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5" name="Footer Placeholder 4">
            <a:extLst>
              <a:ext uri="{FF2B5EF4-FFF2-40B4-BE49-F238E27FC236}">
                <a16:creationId xmlns:a16="http://schemas.microsoft.com/office/drawing/2014/main" id="{1678A6D1-15D2-41A9-9F8A-CD042249D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C9D3-2099-427B-92D4-64A52FB24915}"/>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30290416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7D9B-1DD1-4FED-8764-7F7A70B9E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59BFA-CD84-4235-A2DA-B7172B1D1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E7D8D3-8F95-4670-9084-4BF21C849CD2}"/>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5" name="Footer Placeholder 4">
            <a:extLst>
              <a:ext uri="{FF2B5EF4-FFF2-40B4-BE49-F238E27FC236}">
                <a16:creationId xmlns:a16="http://schemas.microsoft.com/office/drawing/2014/main" id="{4B42E99C-A00D-4967-9494-2D55CBC70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B5DD3-178F-45CD-9A4C-2D2E9C9ED9E3}"/>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38783697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425C-DC2A-4A6D-B075-567599994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43F4E-874C-425A-8B43-73E5B5FCF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C902C-AC03-45C4-BAEF-25C7868210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BB418F-F9EF-4BA8-B2A8-734D75334C91}"/>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6" name="Footer Placeholder 5">
            <a:extLst>
              <a:ext uri="{FF2B5EF4-FFF2-40B4-BE49-F238E27FC236}">
                <a16:creationId xmlns:a16="http://schemas.microsoft.com/office/drawing/2014/main" id="{99DEA26D-1A0A-44C7-BBBE-68B58094E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4FF6F-4130-4649-903E-562EEE4D5E94}"/>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5572074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C5EA-3C3D-4FBE-98D3-74E9276BB8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CE7F45-64A8-4DAB-8AF0-DB7AF7C88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81DCB4-6804-4D0E-BF78-9A557A8F8C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81AC6-B03C-485C-886A-8767AE630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578681-42F6-4165-BABD-00026B3795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3F364A-4DB0-4126-AE3C-385858C676AC}"/>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8" name="Footer Placeholder 7">
            <a:extLst>
              <a:ext uri="{FF2B5EF4-FFF2-40B4-BE49-F238E27FC236}">
                <a16:creationId xmlns:a16="http://schemas.microsoft.com/office/drawing/2014/main" id="{5237E80E-FCAA-45A8-B233-AC49FCA78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558F35-1D37-4847-9713-4360C853201A}"/>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31702224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6BAB-1CF4-4D9C-90EC-ECA6067F1B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1EC43-4A28-4C29-BA92-BEBD6A97B295}"/>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4" name="Footer Placeholder 3">
            <a:extLst>
              <a:ext uri="{FF2B5EF4-FFF2-40B4-BE49-F238E27FC236}">
                <a16:creationId xmlns:a16="http://schemas.microsoft.com/office/drawing/2014/main" id="{A5D9BCED-2E8F-4EFE-BDB5-460C7A0CA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D8803-7563-4245-AE5C-B6370DA1120B}"/>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20796394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EB613-AA99-4BBE-9821-D3FC89EE4173}"/>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3" name="Footer Placeholder 2">
            <a:extLst>
              <a:ext uri="{FF2B5EF4-FFF2-40B4-BE49-F238E27FC236}">
                <a16:creationId xmlns:a16="http://schemas.microsoft.com/office/drawing/2014/main" id="{C975DCC7-6D84-492F-AD34-3CD3385D6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72E69-7F07-487C-8561-F978C2C0CE7B}"/>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20885804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8C52-65E1-49AE-81D8-DC02FDFEC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234482-8C26-4299-B2FC-41BC4AA3F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D9A0F-D64E-4627-905E-CC3C6B348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EAA39C-2AA8-4B41-9E9F-55FCCDE0967C}"/>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6" name="Footer Placeholder 5">
            <a:extLst>
              <a:ext uri="{FF2B5EF4-FFF2-40B4-BE49-F238E27FC236}">
                <a16:creationId xmlns:a16="http://schemas.microsoft.com/office/drawing/2014/main" id="{7021D849-721A-4436-85EA-59A447C79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C5094-3879-449E-B660-892E740FE99C}"/>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6785041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D614-5385-432C-BF4F-311F6B2C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C3F655-26C9-4841-843E-CC3F574FD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39C9E2-1D65-49F4-9498-86C8887D9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D4ED17-8433-444E-8395-B7C875F6D233}"/>
              </a:ext>
            </a:extLst>
          </p:cNvPr>
          <p:cNvSpPr>
            <a:spLocks noGrp="1"/>
          </p:cNvSpPr>
          <p:nvPr>
            <p:ph type="dt" sz="half" idx="10"/>
          </p:nvPr>
        </p:nvSpPr>
        <p:spPr/>
        <p:txBody>
          <a:bodyPr/>
          <a:lstStyle/>
          <a:p>
            <a:fld id="{ABBF4BA0-6566-4BDB-9C7C-A6AE7D04C7AC}" type="datetimeFigureOut">
              <a:rPr lang="en-US" smtClean="0"/>
              <a:t>11/5/2020</a:t>
            </a:fld>
            <a:endParaRPr lang="en-US"/>
          </a:p>
        </p:txBody>
      </p:sp>
      <p:sp>
        <p:nvSpPr>
          <p:cNvPr id="6" name="Footer Placeholder 5">
            <a:extLst>
              <a:ext uri="{FF2B5EF4-FFF2-40B4-BE49-F238E27FC236}">
                <a16:creationId xmlns:a16="http://schemas.microsoft.com/office/drawing/2014/main" id="{B20BBCC7-C750-424D-9A63-EB2F12AF7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B0615-1D33-46B3-9855-4D71B8A58FED}"/>
              </a:ext>
            </a:extLst>
          </p:cNvPr>
          <p:cNvSpPr>
            <a:spLocks noGrp="1"/>
          </p:cNvSpPr>
          <p:nvPr>
            <p:ph type="sldNum" sz="quarter" idx="12"/>
          </p:nvPr>
        </p:nvSpPr>
        <p:spPr/>
        <p:txBody>
          <a:bodyPr/>
          <a:lstStyle/>
          <a:p>
            <a:fld id="{3D525E89-55AA-4509-810C-B6AAAD0FCE6C}" type="slidenum">
              <a:rPr lang="en-US" smtClean="0"/>
              <a:t>‹#›</a:t>
            </a:fld>
            <a:endParaRPr lang="en-US"/>
          </a:p>
        </p:txBody>
      </p:sp>
    </p:spTree>
    <p:extLst>
      <p:ext uri="{BB962C8B-B14F-4D97-AF65-F5344CB8AC3E}">
        <p14:creationId xmlns:p14="http://schemas.microsoft.com/office/powerpoint/2010/main" val="3374014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842094-FBA1-4243-B345-DA3277646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8886F-E51B-4694-8664-FEAEFF55E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95FB4-5A72-4703-95C0-A788870CC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F4BA0-6566-4BDB-9C7C-A6AE7D04C7AC}" type="datetimeFigureOut">
              <a:rPr lang="en-US" smtClean="0"/>
              <a:t>11/5/2020</a:t>
            </a:fld>
            <a:endParaRPr lang="en-US"/>
          </a:p>
        </p:txBody>
      </p:sp>
      <p:sp>
        <p:nvSpPr>
          <p:cNvPr id="5" name="Footer Placeholder 4">
            <a:extLst>
              <a:ext uri="{FF2B5EF4-FFF2-40B4-BE49-F238E27FC236}">
                <a16:creationId xmlns:a16="http://schemas.microsoft.com/office/drawing/2014/main" id="{6753BAB9-4204-41B7-8346-F71E5DD4D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97550D-ED59-462E-B856-D6F887521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25E89-55AA-4509-810C-B6AAAD0FCE6C}" type="slidenum">
              <a:rPr lang="en-US" smtClean="0"/>
              <a:t>‹#›</a:t>
            </a:fld>
            <a:endParaRPr lang="en-US"/>
          </a:p>
        </p:txBody>
      </p:sp>
    </p:spTree>
    <p:extLst>
      <p:ext uri="{BB962C8B-B14F-4D97-AF65-F5344CB8AC3E}">
        <p14:creationId xmlns:p14="http://schemas.microsoft.com/office/powerpoint/2010/main" val="244913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EBD9DB-C30E-42C8-B6C5-958F224A3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24" y="262508"/>
            <a:ext cx="6381750" cy="3219450"/>
          </a:xfrm>
          <a:prstGeom prst="rect">
            <a:avLst/>
          </a:prstGeom>
        </p:spPr>
      </p:pic>
      <p:sp>
        <p:nvSpPr>
          <p:cNvPr id="8" name="TextBox 7">
            <a:extLst>
              <a:ext uri="{FF2B5EF4-FFF2-40B4-BE49-F238E27FC236}">
                <a16:creationId xmlns:a16="http://schemas.microsoft.com/office/drawing/2014/main" id="{45504878-978D-4CBC-AFD9-ADB225C48CAD}"/>
              </a:ext>
            </a:extLst>
          </p:cNvPr>
          <p:cNvSpPr txBox="1"/>
          <p:nvPr/>
        </p:nvSpPr>
        <p:spPr>
          <a:xfrm>
            <a:off x="2905124" y="3481958"/>
            <a:ext cx="6493341" cy="2092881"/>
          </a:xfrm>
          <a:prstGeom prst="rect">
            <a:avLst/>
          </a:prstGeom>
          <a:noFill/>
        </p:spPr>
        <p:txBody>
          <a:bodyPr wrap="square" rtlCol="0">
            <a:spAutoFit/>
          </a:bodyPr>
          <a:lstStyle/>
          <a:p>
            <a:pPr algn="ctr"/>
            <a:r>
              <a:rPr lang="en-US" sz="4800" dirty="0">
                <a:solidFill>
                  <a:schemeClr val="accent5">
                    <a:lumMod val="50000"/>
                  </a:schemeClr>
                </a:solidFill>
                <a:latin typeface="Palatino Linotype" panose="02040502050505030304" pitchFamily="18" charset="0"/>
              </a:rPr>
              <a:t>HCM Cloud</a:t>
            </a:r>
          </a:p>
          <a:p>
            <a:pPr algn="ctr"/>
            <a:endParaRPr lang="en-US" dirty="0">
              <a:solidFill>
                <a:schemeClr val="accent5">
                  <a:lumMod val="50000"/>
                </a:schemeClr>
              </a:solidFill>
            </a:endParaRPr>
          </a:p>
          <a:p>
            <a:pPr algn="ctr"/>
            <a:r>
              <a:rPr lang="en-US" sz="4000" i="1" dirty="0">
                <a:solidFill>
                  <a:schemeClr val="accent5">
                    <a:lumMod val="50000"/>
                  </a:schemeClr>
                </a:solidFill>
                <a:latin typeface="Garamond" panose="02020404030301010803" pitchFamily="18" charset="0"/>
              </a:rPr>
              <a:t>Absence Management</a:t>
            </a:r>
          </a:p>
          <a:p>
            <a:pPr algn="ctr"/>
            <a:r>
              <a:rPr lang="en-US" sz="2400" b="1" dirty="0">
                <a:solidFill>
                  <a:schemeClr val="accent5">
                    <a:lumMod val="50000"/>
                  </a:schemeClr>
                </a:solidFill>
                <a:latin typeface="Garamond" panose="02020404030301010803" pitchFamily="18" charset="0"/>
              </a:rPr>
              <a:t>For Employees with More Than One Job</a:t>
            </a:r>
          </a:p>
        </p:txBody>
      </p:sp>
      <p:sp>
        <p:nvSpPr>
          <p:cNvPr id="9" name="TextBox 8">
            <a:extLst>
              <a:ext uri="{FF2B5EF4-FFF2-40B4-BE49-F238E27FC236}">
                <a16:creationId xmlns:a16="http://schemas.microsoft.com/office/drawing/2014/main" id="{6A290C2F-486F-458E-B04F-09294A6B96A0}"/>
              </a:ext>
            </a:extLst>
          </p:cNvPr>
          <p:cNvSpPr txBox="1"/>
          <p:nvPr/>
        </p:nvSpPr>
        <p:spPr>
          <a:xfrm>
            <a:off x="4756728" y="5574839"/>
            <a:ext cx="7102764" cy="369332"/>
          </a:xfrm>
          <a:prstGeom prst="rect">
            <a:avLst/>
          </a:prstGeom>
          <a:solidFill>
            <a:schemeClr val="bg1">
              <a:lumMod val="95000"/>
            </a:schemeClr>
          </a:solidFill>
          <a:ln w="28575">
            <a:solidFill>
              <a:schemeClr val="tx1"/>
            </a:solidFill>
          </a:ln>
        </p:spPr>
        <p:txBody>
          <a:bodyPr wrap="square" rtlCol="0">
            <a:spAutoFit/>
          </a:bodyPr>
          <a:lstStyle/>
          <a:p>
            <a:r>
              <a:rPr lang="en-US" b="1" dirty="0"/>
              <a:t>Welcome to the Step-by-Step Tutorial for Submitting a Time Off Request!</a:t>
            </a:r>
          </a:p>
        </p:txBody>
      </p:sp>
      <p:pic>
        <p:nvPicPr>
          <p:cNvPr id="10" name="Recorded Sound">
            <a:hlinkClick r:id="" action="ppaction://media"/>
            <a:extLst>
              <a:ext uri="{FF2B5EF4-FFF2-40B4-BE49-F238E27FC236}">
                <a16:creationId xmlns:a16="http://schemas.microsoft.com/office/drawing/2014/main" id="{DABD43CD-5379-416B-996A-4330CDAE12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6994" y="6248400"/>
            <a:ext cx="609600" cy="609600"/>
          </a:xfrm>
          <a:prstGeom prst="rect">
            <a:avLst/>
          </a:prstGeom>
        </p:spPr>
      </p:pic>
    </p:spTree>
    <p:extLst>
      <p:ext uri="{BB962C8B-B14F-4D97-AF65-F5344CB8AC3E}">
        <p14:creationId xmlns:p14="http://schemas.microsoft.com/office/powerpoint/2010/main" val="28005616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6CF58-3BA4-4641-B7E4-2EC555BDD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9606"/>
            <a:ext cx="12192000" cy="4623661"/>
          </a:xfrm>
          <a:prstGeom prst="rect">
            <a:avLst/>
          </a:prstGeom>
        </p:spPr>
      </p:pic>
      <p:cxnSp>
        <p:nvCxnSpPr>
          <p:cNvPr id="7" name="Straight Arrow Connector 6">
            <a:extLst>
              <a:ext uri="{FF2B5EF4-FFF2-40B4-BE49-F238E27FC236}">
                <a16:creationId xmlns:a16="http://schemas.microsoft.com/office/drawing/2014/main" id="{B3AD089B-7B91-436B-9F65-749F0D6D3DB6}"/>
              </a:ext>
            </a:extLst>
          </p:cNvPr>
          <p:cNvCxnSpPr>
            <a:cxnSpLocks/>
          </p:cNvCxnSpPr>
          <p:nvPr/>
        </p:nvCxnSpPr>
        <p:spPr>
          <a:xfrm>
            <a:off x="1610686" y="3353499"/>
            <a:ext cx="6207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95D6DF-2703-4FC7-815C-1C1AB958539A}"/>
              </a:ext>
            </a:extLst>
          </p:cNvPr>
          <p:cNvCxnSpPr>
            <a:cxnSpLocks/>
          </p:cNvCxnSpPr>
          <p:nvPr/>
        </p:nvCxnSpPr>
        <p:spPr>
          <a:xfrm>
            <a:off x="1610686" y="3540154"/>
            <a:ext cx="6207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22F225B5-0263-4396-8092-66FAAB3FB286}"/>
              </a:ext>
            </a:extLst>
          </p:cNvPr>
          <p:cNvSpPr/>
          <p:nvPr/>
        </p:nvSpPr>
        <p:spPr>
          <a:xfrm>
            <a:off x="10444293" y="771787"/>
            <a:ext cx="897623" cy="604007"/>
          </a:xfrm>
          <a:prstGeom prst="arc">
            <a:avLst>
              <a:gd name="adj1" fmla="val 858372"/>
              <a:gd name="adj2" fmla="val 73204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B6E04BF-08E3-43AF-8CFC-14766322CF01}"/>
              </a:ext>
            </a:extLst>
          </p:cNvPr>
          <p:cNvCxnSpPr/>
          <p:nvPr/>
        </p:nvCxnSpPr>
        <p:spPr>
          <a:xfrm flipH="1" flipV="1">
            <a:off x="10964411" y="1107347"/>
            <a:ext cx="788565" cy="7382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BABF88-5E07-4F0D-AA51-B13B2AAB8D3C}"/>
              </a:ext>
            </a:extLst>
          </p:cNvPr>
          <p:cNvSpPr txBox="1"/>
          <p:nvPr/>
        </p:nvSpPr>
        <p:spPr>
          <a:xfrm>
            <a:off x="1809681" y="4864258"/>
            <a:ext cx="9532235" cy="1200329"/>
          </a:xfrm>
          <a:prstGeom prst="rect">
            <a:avLst/>
          </a:prstGeom>
          <a:solidFill>
            <a:schemeClr val="bg1">
              <a:lumMod val="95000"/>
            </a:schemeClr>
          </a:solidFill>
          <a:ln w="28575">
            <a:solidFill>
              <a:schemeClr val="tx1"/>
            </a:solidFill>
          </a:ln>
        </p:spPr>
        <p:txBody>
          <a:bodyPr wrap="square" rtlCol="0">
            <a:spAutoFit/>
          </a:bodyPr>
          <a:lstStyle/>
          <a:p>
            <a:r>
              <a:rPr lang="en-US" b="1" dirty="0"/>
              <a:t>This is the screen that will appear.  Note that the absence is for one day based upon the associate professor position.</a:t>
            </a:r>
          </a:p>
          <a:p>
            <a:endParaRPr lang="en-US" b="1" dirty="0"/>
          </a:p>
          <a:p>
            <a:r>
              <a:rPr lang="en-US" b="1" dirty="0"/>
              <a:t>Press submit.</a:t>
            </a:r>
          </a:p>
        </p:txBody>
      </p:sp>
      <p:pic>
        <p:nvPicPr>
          <p:cNvPr id="16" name="Recorded Sound">
            <a:hlinkClick r:id="" action="ppaction://media"/>
            <a:extLst>
              <a:ext uri="{FF2B5EF4-FFF2-40B4-BE49-F238E27FC236}">
                <a16:creationId xmlns:a16="http://schemas.microsoft.com/office/drawing/2014/main" id="{C6F4C715-E37B-4018-880B-55B108E615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6248400"/>
            <a:ext cx="609600" cy="609600"/>
          </a:xfrm>
          <a:prstGeom prst="rect">
            <a:avLst/>
          </a:prstGeom>
        </p:spPr>
      </p:pic>
    </p:spTree>
    <p:extLst>
      <p:ext uri="{BB962C8B-B14F-4D97-AF65-F5344CB8AC3E}">
        <p14:creationId xmlns:p14="http://schemas.microsoft.com/office/powerpoint/2010/main" val="35507892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8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B0507-0053-4BE8-BBA5-674A1D0F3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9694"/>
            <a:ext cx="12192000" cy="4843485"/>
          </a:xfrm>
          <a:prstGeom prst="rect">
            <a:avLst/>
          </a:prstGeom>
        </p:spPr>
      </p:pic>
      <p:sp>
        <p:nvSpPr>
          <p:cNvPr id="4" name="TextBox 3">
            <a:extLst>
              <a:ext uri="{FF2B5EF4-FFF2-40B4-BE49-F238E27FC236}">
                <a16:creationId xmlns:a16="http://schemas.microsoft.com/office/drawing/2014/main" id="{8BC2F456-AF8E-4A94-9B13-F26719F6435F}"/>
              </a:ext>
            </a:extLst>
          </p:cNvPr>
          <p:cNvSpPr txBox="1"/>
          <p:nvPr/>
        </p:nvSpPr>
        <p:spPr>
          <a:xfrm>
            <a:off x="1935126" y="5411972"/>
            <a:ext cx="8569842" cy="369332"/>
          </a:xfrm>
          <a:prstGeom prst="rect">
            <a:avLst/>
          </a:prstGeom>
          <a:solidFill>
            <a:schemeClr val="bg1">
              <a:lumMod val="95000"/>
            </a:schemeClr>
          </a:solidFill>
          <a:ln w="28575">
            <a:solidFill>
              <a:schemeClr val="tx1"/>
            </a:solidFill>
          </a:ln>
        </p:spPr>
        <p:txBody>
          <a:bodyPr wrap="square" rtlCol="0">
            <a:spAutoFit/>
          </a:bodyPr>
          <a:lstStyle/>
          <a:p>
            <a:r>
              <a:rPr lang="en-US" b="1" dirty="0"/>
              <a:t>Once the absence request is submitted, cloud takes you back to the first absence screen.</a:t>
            </a:r>
          </a:p>
        </p:txBody>
      </p:sp>
      <p:pic>
        <p:nvPicPr>
          <p:cNvPr id="5" name="Recorded Sound">
            <a:hlinkClick r:id="" action="ppaction://media"/>
            <a:extLst>
              <a:ext uri="{FF2B5EF4-FFF2-40B4-BE49-F238E27FC236}">
                <a16:creationId xmlns:a16="http://schemas.microsoft.com/office/drawing/2014/main" id="{9B92F4E7-552C-42F2-895B-D7FA6B7B96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15247" y="5980097"/>
            <a:ext cx="609600" cy="609600"/>
          </a:xfrm>
          <a:prstGeom prst="rect">
            <a:avLst/>
          </a:prstGeom>
        </p:spPr>
      </p:pic>
    </p:spTree>
    <p:extLst>
      <p:ext uri="{BB962C8B-B14F-4D97-AF65-F5344CB8AC3E}">
        <p14:creationId xmlns:p14="http://schemas.microsoft.com/office/powerpoint/2010/main" val="42089896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BEDD2-5013-44B5-B644-D29A38166BE3}"/>
              </a:ext>
            </a:extLst>
          </p:cNvPr>
          <p:cNvSpPr txBox="1"/>
          <p:nvPr/>
        </p:nvSpPr>
        <p:spPr>
          <a:xfrm>
            <a:off x="636181" y="1063256"/>
            <a:ext cx="10919637" cy="3785652"/>
          </a:xfrm>
          <a:prstGeom prst="rect">
            <a:avLst/>
          </a:prstGeom>
          <a:noFill/>
        </p:spPr>
        <p:txBody>
          <a:bodyPr wrap="square" rtlCol="0">
            <a:spAutoFit/>
          </a:bodyPr>
          <a:lstStyle/>
          <a:p>
            <a:pPr algn="ctr"/>
            <a:r>
              <a:rPr lang="en-US" sz="4000" dirty="0">
                <a:latin typeface="Palatino Linotype" panose="02040502050505030304" pitchFamily="18" charset="0"/>
              </a:rPr>
              <a:t>We have come to the end of this presentation.   </a:t>
            </a:r>
          </a:p>
          <a:p>
            <a:pPr algn="ctr"/>
            <a:r>
              <a:rPr lang="en-US" sz="4000" dirty="0">
                <a:latin typeface="Palatino Linotype" panose="02040502050505030304" pitchFamily="18" charset="0"/>
              </a:rPr>
              <a:t>Please contact us at: </a:t>
            </a:r>
          </a:p>
          <a:p>
            <a:pPr algn="ctr"/>
            <a:r>
              <a:rPr lang="en-US" sz="4000" dirty="0">
                <a:latin typeface="Palatino Linotype" panose="02040502050505030304" pitchFamily="18" charset="0"/>
              </a:rPr>
              <a:t> </a:t>
            </a:r>
          </a:p>
          <a:p>
            <a:pPr algn="ctr"/>
            <a:r>
              <a:rPr lang="en-US" sz="4000" b="1" i="1" dirty="0">
                <a:latin typeface="Palatino Linotype" panose="02040502050505030304" pitchFamily="18" charset="0"/>
              </a:rPr>
              <a:t>HCM Cloud Response Team </a:t>
            </a:r>
          </a:p>
          <a:p>
            <a:pPr algn="ctr"/>
            <a:endParaRPr lang="en-US" sz="4000" b="1" i="1" dirty="0">
              <a:latin typeface="Palatino Linotype" panose="02040502050505030304" pitchFamily="18" charset="0"/>
            </a:endParaRPr>
          </a:p>
          <a:p>
            <a:pPr algn="ctr"/>
            <a:r>
              <a:rPr lang="en-US" sz="4000" dirty="0">
                <a:latin typeface="Palatino Linotype" panose="02040502050505030304" pitchFamily="18" charset="0"/>
              </a:rPr>
              <a:t>Thank you! </a:t>
            </a:r>
          </a:p>
        </p:txBody>
      </p:sp>
      <p:pic>
        <p:nvPicPr>
          <p:cNvPr id="3" name="Recorded Sound">
            <a:hlinkClick r:id="" action="ppaction://media"/>
            <a:extLst>
              <a:ext uri="{FF2B5EF4-FFF2-40B4-BE49-F238E27FC236}">
                <a16:creationId xmlns:a16="http://schemas.microsoft.com/office/drawing/2014/main" id="{EF203FB1-773E-4183-92BB-9778F4EE42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18790" y="5686646"/>
            <a:ext cx="609600" cy="609600"/>
          </a:xfrm>
          <a:prstGeom prst="rect">
            <a:avLst/>
          </a:prstGeom>
        </p:spPr>
      </p:pic>
    </p:spTree>
    <p:extLst>
      <p:ext uri="{BB962C8B-B14F-4D97-AF65-F5344CB8AC3E}">
        <p14:creationId xmlns:p14="http://schemas.microsoft.com/office/powerpoint/2010/main" val="14732267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22364-348D-4EBE-80E5-2F45331E8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3925"/>
            <a:ext cx="12192000" cy="4977258"/>
          </a:xfrm>
          <a:prstGeom prst="rect">
            <a:avLst/>
          </a:prstGeom>
        </p:spPr>
      </p:pic>
      <p:sp>
        <p:nvSpPr>
          <p:cNvPr id="4" name="Arc 3">
            <a:extLst>
              <a:ext uri="{FF2B5EF4-FFF2-40B4-BE49-F238E27FC236}">
                <a16:creationId xmlns:a16="http://schemas.microsoft.com/office/drawing/2014/main" id="{BF1B2BD0-5525-4F90-B63D-520D0090479A}"/>
              </a:ext>
            </a:extLst>
          </p:cNvPr>
          <p:cNvSpPr/>
          <p:nvPr/>
        </p:nvSpPr>
        <p:spPr>
          <a:xfrm>
            <a:off x="2500504" y="2003701"/>
            <a:ext cx="536896" cy="528506"/>
          </a:xfrm>
          <a:prstGeom prst="arc">
            <a:avLst>
              <a:gd name="adj1" fmla="val 788037"/>
              <a:gd name="adj2" fmla="val 63847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44BC2B77-4391-4A49-8D10-0C976EAFFF0E}"/>
              </a:ext>
            </a:extLst>
          </p:cNvPr>
          <p:cNvSpPr/>
          <p:nvPr/>
        </p:nvSpPr>
        <p:spPr>
          <a:xfrm>
            <a:off x="7608816" y="2856647"/>
            <a:ext cx="998290" cy="1543574"/>
          </a:xfrm>
          <a:prstGeom prst="arc">
            <a:avLst>
              <a:gd name="adj1" fmla="val 284163"/>
              <a:gd name="adj2" fmla="val 1703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2AAA0FE-108D-47C2-82D1-2E39ABCD08A9}"/>
              </a:ext>
            </a:extLst>
          </p:cNvPr>
          <p:cNvSpPr txBox="1"/>
          <p:nvPr/>
        </p:nvSpPr>
        <p:spPr>
          <a:xfrm>
            <a:off x="3397034" y="5205356"/>
            <a:ext cx="8423564" cy="923330"/>
          </a:xfrm>
          <a:prstGeom prst="rect">
            <a:avLst/>
          </a:prstGeom>
          <a:solidFill>
            <a:schemeClr val="bg1">
              <a:lumMod val="95000"/>
            </a:schemeClr>
          </a:solidFill>
          <a:ln w="28575">
            <a:solidFill>
              <a:schemeClr val="tx1"/>
            </a:solidFill>
          </a:ln>
        </p:spPr>
        <p:txBody>
          <a:bodyPr wrap="square" rtlCol="0">
            <a:spAutoFit/>
          </a:bodyPr>
          <a:lstStyle/>
          <a:p>
            <a:r>
              <a:rPr lang="en-US" b="1" dirty="0"/>
              <a:t>Welcome to Anthony Hamilton’s Cloud Account.</a:t>
            </a:r>
          </a:p>
          <a:p>
            <a:endParaRPr lang="en-US" b="1" dirty="0"/>
          </a:p>
          <a:p>
            <a:r>
              <a:rPr lang="en-US" b="1" dirty="0"/>
              <a:t>You should see that the “Me” option is underscored.  Click the                  Tile. </a:t>
            </a:r>
          </a:p>
        </p:txBody>
      </p:sp>
      <p:pic>
        <p:nvPicPr>
          <p:cNvPr id="7" name="Picture 6">
            <a:extLst>
              <a:ext uri="{FF2B5EF4-FFF2-40B4-BE49-F238E27FC236}">
                <a16:creationId xmlns:a16="http://schemas.microsoft.com/office/drawing/2014/main" id="{9DD134D3-4871-4BE2-BC2C-A8FF31B8BE1E}"/>
              </a:ext>
            </a:extLst>
          </p:cNvPr>
          <p:cNvPicPr>
            <a:picLocks noChangeAspect="1"/>
          </p:cNvPicPr>
          <p:nvPr/>
        </p:nvPicPr>
        <p:blipFill>
          <a:blip r:embed="rId5"/>
          <a:stretch>
            <a:fillRect/>
          </a:stretch>
        </p:blipFill>
        <p:spPr>
          <a:xfrm>
            <a:off x="9542166" y="5641183"/>
            <a:ext cx="548640" cy="617760"/>
          </a:xfrm>
          <a:prstGeom prst="rect">
            <a:avLst/>
          </a:prstGeom>
          <a:ln w="28575">
            <a:solidFill>
              <a:schemeClr val="tx1"/>
            </a:solidFill>
          </a:ln>
        </p:spPr>
      </p:pic>
      <p:pic>
        <p:nvPicPr>
          <p:cNvPr id="8" name="Recorded Sound">
            <a:hlinkClick r:id="" action="ppaction://media"/>
            <a:extLst>
              <a:ext uri="{FF2B5EF4-FFF2-40B4-BE49-F238E27FC236}">
                <a16:creationId xmlns:a16="http://schemas.microsoft.com/office/drawing/2014/main" id="{A0969148-2139-4F1A-B847-6BCEF63C04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60000" y="6230016"/>
            <a:ext cx="609600" cy="609600"/>
          </a:xfrm>
          <a:prstGeom prst="rect">
            <a:avLst/>
          </a:prstGeom>
        </p:spPr>
      </p:pic>
    </p:spTree>
    <p:extLst>
      <p:ext uri="{BB962C8B-B14F-4D97-AF65-F5344CB8AC3E}">
        <p14:creationId xmlns:p14="http://schemas.microsoft.com/office/powerpoint/2010/main" val="20601884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CAFE6-7283-41B3-A6BB-826FF8B93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336"/>
            <a:ext cx="12192000" cy="4668456"/>
          </a:xfrm>
          <a:prstGeom prst="rect">
            <a:avLst/>
          </a:prstGeom>
        </p:spPr>
      </p:pic>
      <p:cxnSp>
        <p:nvCxnSpPr>
          <p:cNvPr id="5" name="Straight Arrow Connector 4">
            <a:extLst>
              <a:ext uri="{FF2B5EF4-FFF2-40B4-BE49-F238E27FC236}">
                <a16:creationId xmlns:a16="http://schemas.microsoft.com/office/drawing/2014/main" id="{72E1A61F-530C-416D-80D0-4B423460E910}"/>
              </a:ext>
            </a:extLst>
          </p:cNvPr>
          <p:cNvCxnSpPr/>
          <p:nvPr/>
        </p:nvCxnSpPr>
        <p:spPr>
          <a:xfrm flipV="1">
            <a:off x="5726884" y="3152163"/>
            <a:ext cx="738231" cy="5536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AB0886F-6390-4E82-86B1-554A8166C738}"/>
              </a:ext>
            </a:extLst>
          </p:cNvPr>
          <p:cNvCxnSpPr>
            <a:cxnSpLocks/>
          </p:cNvCxnSpPr>
          <p:nvPr/>
        </p:nvCxnSpPr>
        <p:spPr>
          <a:xfrm flipH="1" flipV="1">
            <a:off x="7800914" y="3051496"/>
            <a:ext cx="751959" cy="6543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DFBC57-35F8-49D5-AAA1-5BE5BC8FC2CA}"/>
              </a:ext>
            </a:extLst>
          </p:cNvPr>
          <p:cNvSpPr txBox="1"/>
          <p:nvPr/>
        </p:nvSpPr>
        <p:spPr>
          <a:xfrm>
            <a:off x="5340094" y="5012362"/>
            <a:ext cx="5673598" cy="369332"/>
          </a:xfrm>
          <a:prstGeom prst="rect">
            <a:avLst/>
          </a:prstGeom>
          <a:solidFill>
            <a:schemeClr val="bg1">
              <a:lumMod val="95000"/>
            </a:schemeClr>
          </a:solidFill>
          <a:ln w="28575">
            <a:solidFill>
              <a:schemeClr val="tx1"/>
            </a:solidFill>
          </a:ln>
        </p:spPr>
        <p:txBody>
          <a:bodyPr wrap="square" rtlCol="0">
            <a:spAutoFit/>
          </a:bodyPr>
          <a:lstStyle/>
          <a:p>
            <a:r>
              <a:rPr lang="en-US" b="1" dirty="0"/>
              <a:t>To add an absence, click the                                       Tile.</a:t>
            </a:r>
          </a:p>
        </p:txBody>
      </p:sp>
      <p:pic>
        <p:nvPicPr>
          <p:cNvPr id="13" name="Picture 12">
            <a:extLst>
              <a:ext uri="{FF2B5EF4-FFF2-40B4-BE49-F238E27FC236}">
                <a16:creationId xmlns:a16="http://schemas.microsoft.com/office/drawing/2014/main" id="{2B9BF84C-0045-43E6-B307-C4EBAA568C54}"/>
              </a:ext>
            </a:extLst>
          </p:cNvPr>
          <p:cNvPicPr>
            <a:picLocks noChangeAspect="1"/>
          </p:cNvPicPr>
          <p:nvPr/>
        </p:nvPicPr>
        <p:blipFill>
          <a:blip r:embed="rId5"/>
          <a:stretch>
            <a:fillRect/>
          </a:stretch>
        </p:blipFill>
        <p:spPr>
          <a:xfrm>
            <a:off x="8315117" y="4894359"/>
            <a:ext cx="1645920" cy="605337"/>
          </a:xfrm>
          <a:prstGeom prst="rect">
            <a:avLst/>
          </a:prstGeom>
          <a:ln w="28575">
            <a:solidFill>
              <a:schemeClr val="tx1"/>
            </a:solidFill>
          </a:ln>
        </p:spPr>
      </p:pic>
      <p:pic>
        <p:nvPicPr>
          <p:cNvPr id="14" name="Recorded Sound">
            <a:hlinkClick r:id="" action="ppaction://media"/>
            <a:extLst>
              <a:ext uri="{FF2B5EF4-FFF2-40B4-BE49-F238E27FC236}">
                <a16:creationId xmlns:a16="http://schemas.microsoft.com/office/drawing/2014/main" id="{8F4D15DB-17FB-4236-A182-7C6D825677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69691" y="5911103"/>
            <a:ext cx="609600" cy="609600"/>
          </a:xfrm>
          <a:prstGeom prst="rect">
            <a:avLst/>
          </a:prstGeom>
        </p:spPr>
      </p:pic>
    </p:spTree>
    <p:extLst>
      <p:ext uri="{BB962C8B-B14F-4D97-AF65-F5344CB8AC3E}">
        <p14:creationId xmlns:p14="http://schemas.microsoft.com/office/powerpoint/2010/main" val="40726395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67E167-CA15-4FD3-81A1-F36CBE47D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1004"/>
            <a:ext cx="12192000" cy="3171634"/>
          </a:xfrm>
          <a:prstGeom prst="rect">
            <a:avLst/>
          </a:prstGeom>
        </p:spPr>
      </p:pic>
      <p:cxnSp>
        <p:nvCxnSpPr>
          <p:cNvPr id="5" name="Straight Arrow Connector 4">
            <a:extLst>
              <a:ext uri="{FF2B5EF4-FFF2-40B4-BE49-F238E27FC236}">
                <a16:creationId xmlns:a16="http://schemas.microsoft.com/office/drawing/2014/main" id="{DF3F3442-140A-480B-9023-53E335C5BC6E}"/>
              </a:ext>
            </a:extLst>
          </p:cNvPr>
          <p:cNvCxnSpPr/>
          <p:nvPr/>
        </p:nvCxnSpPr>
        <p:spPr>
          <a:xfrm flipH="1" flipV="1">
            <a:off x="4941116" y="2189526"/>
            <a:ext cx="989901" cy="553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Arc 5">
            <a:extLst>
              <a:ext uri="{FF2B5EF4-FFF2-40B4-BE49-F238E27FC236}">
                <a16:creationId xmlns:a16="http://schemas.microsoft.com/office/drawing/2014/main" id="{AFEA83D5-9465-4DDD-AB18-D0B236AC3CC7}"/>
              </a:ext>
            </a:extLst>
          </p:cNvPr>
          <p:cNvSpPr/>
          <p:nvPr/>
        </p:nvSpPr>
        <p:spPr>
          <a:xfrm>
            <a:off x="2248249" y="3175233"/>
            <a:ext cx="595619" cy="209725"/>
          </a:xfrm>
          <a:prstGeom prst="arc">
            <a:avLst>
              <a:gd name="adj1" fmla="val 125715"/>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800F959-9CC8-4E10-B1EC-6F0CB436AEB3}"/>
              </a:ext>
            </a:extLst>
          </p:cNvPr>
          <p:cNvSpPr txBox="1"/>
          <p:nvPr/>
        </p:nvSpPr>
        <p:spPr>
          <a:xfrm>
            <a:off x="4091710" y="4091709"/>
            <a:ext cx="6862618" cy="923330"/>
          </a:xfrm>
          <a:prstGeom prst="rect">
            <a:avLst/>
          </a:prstGeom>
          <a:solidFill>
            <a:schemeClr val="bg1">
              <a:lumMod val="95000"/>
            </a:schemeClr>
          </a:solidFill>
          <a:ln w="28575">
            <a:solidFill>
              <a:schemeClr val="tx1"/>
            </a:solidFill>
          </a:ln>
        </p:spPr>
        <p:txBody>
          <a:bodyPr wrap="square" rtlCol="0">
            <a:spAutoFit/>
          </a:bodyPr>
          <a:lstStyle/>
          <a:p>
            <a:r>
              <a:rPr lang="en-US" b="1" dirty="0"/>
              <a:t>Click the down arrow and a drop down box appears. For this demonstration, we select the Sick option.  Once the Sick option is selected, cloud automatically opens to the next screen.</a:t>
            </a:r>
          </a:p>
        </p:txBody>
      </p:sp>
      <p:pic>
        <p:nvPicPr>
          <p:cNvPr id="8" name="Recorded Sound">
            <a:hlinkClick r:id="" action="ppaction://media"/>
            <a:extLst>
              <a:ext uri="{FF2B5EF4-FFF2-40B4-BE49-F238E27FC236}">
                <a16:creationId xmlns:a16="http://schemas.microsoft.com/office/drawing/2014/main" id="{249CB9F0-7E8B-46B4-9C89-D5E40F3BFD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5792196"/>
            <a:ext cx="609600" cy="609600"/>
          </a:xfrm>
          <a:prstGeom prst="rect">
            <a:avLst/>
          </a:prstGeom>
        </p:spPr>
      </p:pic>
    </p:spTree>
    <p:extLst>
      <p:ext uri="{BB962C8B-B14F-4D97-AF65-F5344CB8AC3E}">
        <p14:creationId xmlns:p14="http://schemas.microsoft.com/office/powerpoint/2010/main" val="1363368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79510-E89C-48E3-9B87-4607103F6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3784"/>
            <a:ext cx="12192000" cy="4796641"/>
          </a:xfrm>
          <a:prstGeom prst="rect">
            <a:avLst/>
          </a:prstGeom>
        </p:spPr>
      </p:pic>
      <p:sp>
        <p:nvSpPr>
          <p:cNvPr id="7" name="Arc 6">
            <a:extLst>
              <a:ext uri="{FF2B5EF4-FFF2-40B4-BE49-F238E27FC236}">
                <a16:creationId xmlns:a16="http://schemas.microsoft.com/office/drawing/2014/main" id="{583B609C-2165-41C2-AB8B-70D47ACDC3F9}"/>
              </a:ext>
            </a:extLst>
          </p:cNvPr>
          <p:cNvSpPr/>
          <p:nvPr/>
        </p:nvSpPr>
        <p:spPr>
          <a:xfrm>
            <a:off x="9085277" y="2416028"/>
            <a:ext cx="1375795" cy="805343"/>
          </a:xfrm>
          <a:prstGeom prst="arc">
            <a:avLst>
              <a:gd name="adj1" fmla="val 71912"/>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CEE299D-834B-4C00-967A-E217F5618A7D}"/>
              </a:ext>
            </a:extLst>
          </p:cNvPr>
          <p:cNvCxnSpPr>
            <a:cxnSpLocks/>
          </p:cNvCxnSpPr>
          <p:nvPr/>
        </p:nvCxnSpPr>
        <p:spPr>
          <a:xfrm flipV="1">
            <a:off x="8565160" y="2877424"/>
            <a:ext cx="914400" cy="5515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AF6AB2-289A-42A9-A01D-7A359ACC287D}"/>
              </a:ext>
            </a:extLst>
          </p:cNvPr>
          <p:cNvSpPr txBox="1"/>
          <p:nvPr/>
        </p:nvSpPr>
        <p:spPr>
          <a:xfrm>
            <a:off x="4653825" y="5605011"/>
            <a:ext cx="5691654" cy="369332"/>
          </a:xfrm>
          <a:prstGeom prst="rect">
            <a:avLst/>
          </a:prstGeom>
          <a:solidFill>
            <a:schemeClr val="bg1">
              <a:lumMod val="95000"/>
            </a:schemeClr>
          </a:solidFill>
          <a:ln w="28575">
            <a:solidFill>
              <a:schemeClr val="tx1"/>
            </a:solidFill>
          </a:ln>
        </p:spPr>
        <p:txBody>
          <a:bodyPr wrap="square" rtlCol="0">
            <a:spAutoFit/>
          </a:bodyPr>
          <a:lstStyle/>
          <a:p>
            <a:r>
              <a:rPr lang="en-US" b="1" dirty="0"/>
              <a:t>Click the Edit Entries box.  The next screen will appear.  </a:t>
            </a:r>
          </a:p>
        </p:txBody>
      </p:sp>
      <p:pic>
        <p:nvPicPr>
          <p:cNvPr id="12" name="Recorded Sound">
            <a:hlinkClick r:id="" action="ppaction://media"/>
            <a:extLst>
              <a:ext uri="{FF2B5EF4-FFF2-40B4-BE49-F238E27FC236}">
                <a16:creationId xmlns:a16="http://schemas.microsoft.com/office/drawing/2014/main" id="{7CBF2C2D-EA4F-443B-8CC4-4B36A22097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6059416"/>
            <a:ext cx="609600" cy="609600"/>
          </a:xfrm>
          <a:prstGeom prst="rect">
            <a:avLst/>
          </a:prstGeom>
        </p:spPr>
      </p:pic>
    </p:spTree>
    <p:extLst>
      <p:ext uri="{BB962C8B-B14F-4D97-AF65-F5344CB8AC3E}">
        <p14:creationId xmlns:p14="http://schemas.microsoft.com/office/powerpoint/2010/main" val="26536036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ECC077-EF37-4D43-A43F-2992D91A7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7662"/>
            <a:ext cx="12192000" cy="3516429"/>
          </a:xfrm>
          <a:prstGeom prst="rect">
            <a:avLst/>
          </a:prstGeom>
        </p:spPr>
      </p:pic>
      <p:sp>
        <p:nvSpPr>
          <p:cNvPr id="8" name="Arc 7">
            <a:extLst>
              <a:ext uri="{FF2B5EF4-FFF2-40B4-BE49-F238E27FC236}">
                <a16:creationId xmlns:a16="http://schemas.microsoft.com/office/drawing/2014/main" id="{9729E71B-C66C-4D9C-96C5-40904B8C2F7A}"/>
              </a:ext>
            </a:extLst>
          </p:cNvPr>
          <p:cNvSpPr/>
          <p:nvPr/>
        </p:nvSpPr>
        <p:spPr>
          <a:xfrm>
            <a:off x="2390862" y="1862356"/>
            <a:ext cx="822121" cy="453005"/>
          </a:xfrm>
          <a:prstGeom prst="arc">
            <a:avLst>
              <a:gd name="adj1" fmla="val 99620"/>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F618DC4D-6393-425E-B6DB-9AFB60217E25}"/>
              </a:ext>
            </a:extLst>
          </p:cNvPr>
          <p:cNvSpPr/>
          <p:nvPr/>
        </p:nvSpPr>
        <p:spPr>
          <a:xfrm>
            <a:off x="9177556" y="2676089"/>
            <a:ext cx="1350627" cy="595618"/>
          </a:xfrm>
          <a:prstGeom prst="arc">
            <a:avLst>
              <a:gd name="adj1" fmla="val 73135"/>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78B8E76-B1D2-4267-B897-5536BD2D9483}"/>
              </a:ext>
            </a:extLst>
          </p:cNvPr>
          <p:cNvCxnSpPr/>
          <p:nvPr/>
        </p:nvCxnSpPr>
        <p:spPr>
          <a:xfrm flipV="1">
            <a:off x="8900719" y="3036815"/>
            <a:ext cx="687898" cy="5201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E0AE56-4524-405B-96F0-CFDC70D49371}"/>
              </a:ext>
            </a:extLst>
          </p:cNvPr>
          <p:cNvSpPr txBox="1"/>
          <p:nvPr/>
        </p:nvSpPr>
        <p:spPr>
          <a:xfrm>
            <a:off x="4196471" y="4777617"/>
            <a:ext cx="7275444" cy="369332"/>
          </a:xfrm>
          <a:prstGeom prst="rect">
            <a:avLst/>
          </a:prstGeom>
          <a:solidFill>
            <a:schemeClr val="bg1">
              <a:lumMod val="95000"/>
            </a:schemeClr>
          </a:solidFill>
          <a:ln w="28575">
            <a:solidFill>
              <a:schemeClr val="tx1"/>
            </a:solidFill>
          </a:ln>
        </p:spPr>
        <p:txBody>
          <a:bodyPr wrap="square" rtlCol="0">
            <a:spAutoFit/>
          </a:bodyPr>
          <a:lstStyle/>
          <a:p>
            <a:r>
              <a:rPr lang="en-US" b="1" dirty="0"/>
              <a:t>Click the Add box.  The details for your absence will appear.</a:t>
            </a:r>
          </a:p>
        </p:txBody>
      </p:sp>
      <p:pic>
        <p:nvPicPr>
          <p:cNvPr id="13" name="Recorded Sound">
            <a:hlinkClick r:id="" action="ppaction://media"/>
            <a:extLst>
              <a:ext uri="{FF2B5EF4-FFF2-40B4-BE49-F238E27FC236}">
                <a16:creationId xmlns:a16="http://schemas.microsoft.com/office/drawing/2014/main" id="{3ECA32D2-A847-4B62-B03E-399F1A4B16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5855538"/>
            <a:ext cx="609600" cy="609600"/>
          </a:xfrm>
          <a:prstGeom prst="rect">
            <a:avLst/>
          </a:prstGeom>
        </p:spPr>
      </p:pic>
    </p:spTree>
    <p:extLst>
      <p:ext uri="{BB962C8B-B14F-4D97-AF65-F5344CB8AC3E}">
        <p14:creationId xmlns:p14="http://schemas.microsoft.com/office/powerpoint/2010/main" val="34284988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8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EC2A8-0FF3-45BD-9F75-14E9398DA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9575"/>
            <a:ext cx="12192000" cy="5314297"/>
          </a:xfrm>
          <a:prstGeom prst="rect">
            <a:avLst/>
          </a:prstGeom>
        </p:spPr>
      </p:pic>
      <p:sp>
        <p:nvSpPr>
          <p:cNvPr id="4" name="Arc 3">
            <a:extLst>
              <a:ext uri="{FF2B5EF4-FFF2-40B4-BE49-F238E27FC236}">
                <a16:creationId xmlns:a16="http://schemas.microsoft.com/office/drawing/2014/main" id="{6A53E397-162F-46AE-B2FC-E1D5FA445C4A}"/>
              </a:ext>
            </a:extLst>
          </p:cNvPr>
          <p:cNvSpPr/>
          <p:nvPr/>
        </p:nvSpPr>
        <p:spPr>
          <a:xfrm>
            <a:off x="2367938" y="1510896"/>
            <a:ext cx="528507" cy="503339"/>
          </a:xfrm>
          <a:prstGeom prst="arc">
            <a:avLst>
              <a:gd name="adj1" fmla="val 53717"/>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BD79A62-6781-4066-875C-0CD341AB8936}"/>
              </a:ext>
            </a:extLst>
          </p:cNvPr>
          <p:cNvCxnSpPr/>
          <p:nvPr/>
        </p:nvCxnSpPr>
        <p:spPr>
          <a:xfrm flipH="1">
            <a:off x="4897956" y="3261220"/>
            <a:ext cx="771787" cy="335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FACB01-191E-4165-B60C-CADE900837D4}"/>
              </a:ext>
            </a:extLst>
          </p:cNvPr>
          <p:cNvSpPr txBox="1"/>
          <p:nvPr/>
        </p:nvSpPr>
        <p:spPr>
          <a:xfrm>
            <a:off x="6276752" y="5380672"/>
            <a:ext cx="5815313" cy="1477328"/>
          </a:xfrm>
          <a:prstGeom prst="rect">
            <a:avLst/>
          </a:prstGeom>
          <a:solidFill>
            <a:schemeClr val="bg1">
              <a:lumMod val="95000"/>
            </a:schemeClr>
          </a:solidFill>
          <a:ln w="28575">
            <a:solidFill>
              <a:schemeClr val="tx1"/>
            </a:solidFill>
          </a:ln>
        </p:spPr>
        <p:txBody>
          <a:bodyPr wrap="square" rtlCol="0">
            <a:spAutoFit/>
          </a:bodyPr>
          <a:lstStyle/>
          <a:p>
            <a:r>
              <a:rPr lang="en-US" b="1" dirty="0"/>
              <a:t>Click the calendar icon and a calendar will appear.  Click on the start date for your absence request.  Once you select the start date, the screen will auto-populate.  The next slide of the presentation depicts the fields that will appear on the screen.</a:t>
            </a:r>
          </a:p>
        </p:txBody>
      </p:sp>
      <p:pic>
        <p:nvPicPr>
          <p:cNvPr id="10" name="Recorded Sound">
            <a:hlinkClick r:id="" action="ppaction://media"/>
            <a:extLst>
              <a:ext uri="{FF2B5EF4-FFF2-40B4-BE49-F238E27FC236}">
                <a16:creationId xmlns:a16="http://schemas.microsoft.com/office/drawing/2014/main" id="{CEA34937-1B14-4C50-885C-4AD0B6A8AC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67152" y="5966136"/>
            <a:ext cx="609600" cy="609600"/>
          </a:xfrm>
          <a:prstGeom prst="rect">
            <a:avLst/>
          </a:prstGeom>
        </p:spPr>
      </p:pic>
    </p:spTree>
    <p:extLst>
      <p:ext uri="{BB962C8B-B14F-4D97-AF65-F5344CB8AC3E}">
        <p14:creationId xmlns:p14="http://schemas.microsoft.com/office/powerpoint/2010/main" val="14393814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3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6C61C-606F-42A3-8995-92C132315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545"/>
            <a:ext cx="12192000" cy="4808021"/>
          </a:xfrm>
          <a:prstGeom prst="rect">
            <a:avLst/>
          </a:prstGeom>
        </p:spPr>
      </p:pic>
      <p:sp>
        <p:nvSpPr>
          <p:cNvPr id="4" name="Arc 3">
            <a:extLst>
              <a:ext uri="{FF2B5EF4-FFF2-40B4-BE49-F238E27FC236}">
                <a16:creationId xmlns:a16="http://schemas.microsoft.com/office/drawing/2014/main" id="{9EBE92B6-7E9B-4818-8E43-0B3C2513B54D}"/>
              </a:ext>
            </a:extLst>
          </p:cNvPr>
          <p:cNvSpPr/>
          <p:nvPr/>
        </p:nvSpPr>
        <p:spPr>
          <a:xfrm>
            <a:off x="9127401" y="4269077"/>
            <a:ext cx="1006678" cy="545285"/>
          </a:xfrm>
          <a:prstGeom prst="arc">
            <a:avLst>
              <a:gd name="adj1" fmla="val 9963257"/>
              <a:gd name="adj2" fmla="val 99518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68F6DD80-EBF3-4879-AF79-42574CB6F602}"/>
              </a:ext>
            </a:extLst>
          </p:cNvPr>
          <p:cNvCxnSpPr>
            <a:cxnSpLocks/>
          </p:cNvCxnSpPr>
          <p:nvPr/>
        </p:nvCxnSpPr>
        <p:spPr>
          <a:xfrm flipH="1" flipV="1">
            <a:off x="8819057" y="3476541"/>
            <a:ext cx="616688" cy="3686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EFE470-36DC-468C-BC7F-6AECF3796FC7}"/>
              </a:ext>
            </a:extLst>
          </p:cNvPr>
          <p:cNvCxnSpPr/>
          <p:nvPr/>
        </p:nvCxnSpPr>
        <p:spPr>
          <a:xfrm>
            <a:off x="1670580" y="3476541"/>
            <a:ext cx="6123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Arc 8">
            <a:extLst>
              <a:ext uri="{FF2B5EF4-FFF2-40B4-BE49-F238E27FC236}">
                <a16:creationId xmlns:a16="http://schemas.microsoft.com/office/drawing/2014/main" id="{4D62CB7A-72F0-4136-BC8C-D1C6E6E59183}"/>
              </a:ext>
            </a:extLst>
          </p:cNvPr>
          <p:cNvSpPr/>
          <p:nvPr/>
        </p:nvSpPr>
        <p:spPr>
          <a:xfrm>
            <a:off x="2197916" y="1354552"/>
            <a:ext cx="1107347" cy="343948"/>
          </a:xfrm>
          <a:prstGeom prst="arc">
            <a:avLst>
              <a:gd name="adj1" fmla="val 44641"/>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ED514BCC-C61B-4843-B937-7A1D8281B35D}"/>
              </a:ext>
            </a:extLst>
          </p:cNvPr>
          <p:cNvSpPr/>
          <p:nvPr/>
        </p:nvSpPr>
        <p:spPr>
          <a:xfrm>
            <a:off x="5962328" y="3748705"/>
            <a:ext cx="1333851" cy="192946"/>
          </a:xfrm>
          <a:prstGeom prst="arc">
            <a:avLst>
              <a:gd name="adj1" fmla="val 16200000"/>
              <a:gd name="adj2" fmla="val 1580509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C5B08C2-C901-4140-93A5-E457B27289CB}"/>
              </a:ext>
            </a:extLst>
          </p:cNvPr>
          <p:cNvCxnSpPr>
            <a:cxnSpLocks/>
          </p:cNvCxnSpPr>
          <p:nvPr/>
        </p:nvCxnSpPr>
        <p:spPr>
          <a:xfrm>
            <a:off x="8246556" y="2800972"/>
            <a:ext cx="880845" cy="2516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Recorded Sound">
            <a:hlinkClick r:id="" action="ppaction://media"/>
            <a:extLst>
              <a:ext uri="{FF2B5EF4-FFF2-40B4-BE49-F238E27FC236}">
                <a16:creationId xmlns:a16="http://schemas.microsoft.com/office/drawing/2014/main" id="{47817EE1-4896-4CB9-92C3-5A1999E891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20949" y="6260159"/>
            <a:ext cx="550102" cy="550102"/>
          </a:xfrm>
          <a:prstGeom prst="rect">
            <a:avLst/>
          </a:prstGeom>
        </p:spPr>
      </p:pic>
      <p:sp>
        <p:nvSpPr>
          <p:cNvPr id="16" name="TextBox 15">
            <a:extLst>
              <a:ext uri="{FF2B5EF4-FFF2-40B4-BE49-F238E27FC236}">
                <a16:creationId xmlns:a16="http://schemas.microsoft.com/office/drawing/2014/main" id="{4999CBDC-2203-4228-A244-70928376F25A}"/>
              </a:ext>
            </a:extLst>
          </p:cNvPr>
          <p:cNvSpPr txBox="1"/>
          <p:nvPr/>
        </p:nvSpPr>
        <p:spPr>
          <a:xfrm>
            <a:off x="104554" y="4862915"/>
            <a:ext cx="11982892" cy="1754326"/>
          </a:xfrm>
          <a:prstGeom prst="rect">
            <a:avLst/>
          </a:prstGeom>
          <a:solidFill>
            <a:schemeClr val="bg1">
              <a:lumMod val="95000"/>
            </a:schemeClr>
          </a:solidFill>
          <a:ln w="28575">
            <a:solidFill>
              <a:schemeClr val="tx1"/>
            </a:solidFill>
          </a:ln>
        </p:spPr>
        <p:txBody>
          <a:bodyPr wrap="square" rtlCol="0">
            <a:spAutoFit/>
          </a:bodyPr>
          <a:lstStyle/>
          <a:p>
            <a:r>
              <a:rPr lang="en-US" b="1" dirty="0"/>
              <a:t>The start date will be populated.  But also note that the total absence duration is more than the hours in your work day.  At this point, click the drop down arrow beside “select a value”. This may be found under the word, Assignment.  Now select your regular job from the drop down menu.  Anthony is an associate professor and also has an adjunct faculty role.  </a:t>
            </a:r>
          </a:p>
          <a:p>
            <a:endParaRPr lang="en-US" b="1" dirty="0"/>
          </a:p>
          <a:p>
            <a:r>
              <a:rPr lang="en-US" b="1" dirty="0"/>
              <a:t>Anthony’s benefits are tied to his associate professor position.  Once the associate professor position is selected, Cloud will automatically recalculate the number of hours associated with the absence request.</a:t>
            </a:r>
          </a:p>
        </p:txBody>
      </p:sp>
    </p:spTree>
    <p:extLst>
      <p:ext uri="{BB962C8B-B14F-4D97-AF65-F5344CB8AC3E}">
        <p14:creationId xmlns:p14="http://schemas.microsoft.com/office/powerpoint/2010/main" val="2189606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7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D56C1-7C45-40AB-BC2C-19EC5258E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587"/>
            <a:ext cx="12192000" cy="4850368"/>
          </a:xfrm>
          <a:prstGeom prst="rect">
            <a:avLst/>
          </a:prstGeom>
        </p:spPr>
      </p:pic>
      <p:cxnSp>
        <p:nvCxnSpPr>
          <p:cNvPr id="5" name="Straight Arrow Connector 4">
            <a:extLst>
              <a:ext uri="{FF2B5EF4-FFF2-40B4-BE49-F238E27FC236}">
                <a16:creationId xmlns:a16="http://schemas.microsoft.com/office/drawing/2014/main" id="{AD2F54AD-F9DF-42E6-8FE5-D9D4A3C1E396}"/>
              </a:ext>
            </a:extLst>
          </p:cNvPr>
          <p:cNvCxnSpPr>
            <a:cxnSpLocks/>
          </p:cNvCxnSpPr>
          <p:nvPr/>
        </p:nvCxnSpPr>
        <p:spPr>
          <a:xfrm>
            <a:off x="8565160" y="4840448"/>
            <a:ext cx="10947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40C6DB-7C83-4B84-9616-D4832F728B7F}"/>
              </a:ext>
            </a:extLst>
          </p:cNvPr>
          <p:cNvCxnSpPr/>
          <p:nvPr/>
        </p:nvCxnSpPr>
        <p:spPr>
          <a:xfrm>
            <a:off x="8334461" y="3184387"/>
            <a:ext cx="880844" cy="159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2AE7E1A7-4DCF-4B17-B157-141D95D2CE5D}"/>
              </a:ext>
            </a:extLst>
          </p:cNvPr>
          <p:cNvSpPr/>
          <p:nvPr/>
        </p:nvSpPr>
        <p:spPr>
          <a:xfrm flipV="1">
            <a:off x="5478010" y="3429000"/>
            <a:ext cx="3229761" cy="489424"/>
          </a:xfrm>
          <a:prstGeom prst="arc">
            <a:avLst>
              <a:gd name="adj1" fmla="val 102182"/>
              <a:gd name="adj2" fmla="val 914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2B3B7C1-B4ED-4D5C-B816-152AE1020580}"/>
              </a:ext>
            </a:extLst>
          </p:cNvPr>
          <p:cNvCxnSpPr/>
          <p:nvPr/>
        </p:nvCxnSpPr>
        <p:spPr>
          <a:xfrm>
            <a:off x="1367406" y="3747781"/>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B50E73-44C8-4039-B5ED-67C4482C03C3}"/>
              </a:ext>
            </a:extLst>
          </p:cNvPr>
          <p:cNvCxnSpPr>
            <a:cxnSpLocks/>
          </p:cNvCxnSpPr>
          <p:nvPr/>
        </p:nvCxnSpPr>
        <p:spPr>
          <a:xfrm>
            <a:off x="1367406" y="4177717"/>
            <a:ext cx="746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9117810F-3B28-459F-B40D-EE3E0298936D}"/>
              </a:ext>
            </a:extLst>
          </p:cNvPr>
          <p:cNvSpPr/>
          <p:nvPr/>
        </p:nvSpPr>
        <p:spPr>
          <a:xfrm>
            <a:off x="10486239" y="662730"/>
            <a:ext cx="931178" cy="595618"/>
          </a:xfrm>
          <a:prstGeom prst="arc">
            <a:avLst>
              <a:gd name="adj1" fmla="val 500244"/>
              <a:gd name="adj2" fmla="val 45666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E266DC95-3DA3-4EB2-A19E-C249B155A534}"/>
              </a:ext>
            </a:extLst>
          </p:cNvPr>
          <p:cNvSpPr/>
          <p:nvPr/>
        </p:nvSpPr>
        <p:spPr>
          <a:xfrm>
            <a:off x="1946246" y="1652630"/>
            <a:ext cx="1031846" cy="327171"/>
          </a:xfrm>
          <a:prstGeom prst="arc">
            <a:avLst>
              <a:gd name="adj1" fmla="val 68746"/>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97A86AA-FAB5-4515-BDEA-09651DEFFE0D}"/>
              </a:ext>
            </a:extLst>
          </p:cNvPr>
          <p:cNvSpPr txBox="1"/>
          <p:nvPr/>
        </p:nvSpPr>
        <p:spPr>
          <a:xfrm>
            <a:off x="2604766" y="5543301"/>
            <a:ext cx="6432908" cy="369332"/>
          </a:xfrm>
          <a:prstGeom prst="rect">
            <a:avLst/>
          </a:prstGeom>
          <a:solidFill>
            <a:schemeClr val="bg1">
              <a:lumMod val="95000"/>
            </a:schemeClr>
          </a:solidFill>
          <a:ln w="28575">
            <a:solidFill>
              <a:schemeClr val="tx1"/>
            </a:solidFill>
          </a:ln>
        </p:spPr>
        <p:txBody>
          <a:bodyPr wrap="square" rtlCol="0">
            <a:spAutoFit/>
          </a:bodyPr>
          <a:lstStyle/>
          <a:p>
            <a:r>
              <a:rPr lang="en-US" b="1" dirty="0"/>
              <a:t>Here we see that the hours are recalculated.  Now, click on OK.</a:t>
            </a:r>
          </a:p>
        </p:txBody>
      </p:sp>
      <p:pic>
        <p:nvPicPr>
          <p:cNvPr id="19" name="Recorded Sound">
            <a:hlinkClick r:id="" action="ppaction://media"/>
            <a:extLst>
              <a:ext uri="{FF2B5EF4-FFF2-40B4-BE49-F238E27FC236}">
                <a16:creationId xmlns:a16="http://schemas.microsoft.com/office/drawing/2014/main" id="{5CA3938F-CBE9-4365-B982-9049FC755A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21220" y="6037521"/>
            <a:ext cx="609600" cy="609600"/>
          </a:xfrm>
          <a:prstGeom prst="rect">
            <a:avLst/>
          </a:prstGeom>
        </p:spPr>
      </p:pic>
    </p:spTree>
    <p:extLst>
      <p:ext uri="{BB962C8B-B14F-4D97-AF65-F5344CB8AC3E}">
        <p14:creationId xmlns:p14="http://schemas.microsoft.com/office/powerpoint/2010/main" val="36350515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351</Words>
  <Application>Microsoft Office PowerPoint</Application>
  <PresentationFormat>Widescreen</PresentationFormat>
  <Paragraphs>27</Paragraphs>
  <Slides>12</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Garamond</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Woods</dc:creator>
  <cp:lastModifiedBy>Kimberly Woods</cp:lastModifiedBy>
  <cp:revision>21</cp:revision>
  <dcterms:created xsi:type="dcterms:W3CDTF">2020-11-05T15:07:11Z</dcterms:created>
  <dcterms:modified xsi:type="dcterms:W3CDTF">2020-11-06T00:14:09Z</dcterms:modified>
</cp:coreProperties>
</file>